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6" r:id="rId2"/>
    <p:sldId id="285" r:id="rId3"/>
    <p:sldId id="289" r:id="rId4"/>
    <p:sldId id="287" r:id="rId5"/>
    <p:sldId id="288" r:id="rId6"/>
    <p:sldId id="290" r:id="rId7"/>
    <p:sldId id="291" r:id="rId8"/>
    <p:sldId id="297" r:id="rId9"/>
    <p:sldId id="292" r:id="rId10"/>
    <p:sldId id="293" r:id="rId11"/>
    <p:sldId id="294" r:id="rId12"/>
    <p:sldId id="296" r:id="rId13"/>
    <p:sldId id="295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94660"/>
  </p:normalViewPr>
  <p:slideViewPr>
    <p:cSldViewPr>
      <p:cViewPr>
        <p:scale>
          <a:sx n="76" d="100"/>
          <a:sy n="76" d="100"/>
        </p:scale>
        <p:origin x="-98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C10385-AF51-49AE-B954-303893722477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5C3F84-BF26-454C-B374-53A739F12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87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433C1-EA71-4C8C-A280-951EB6F8A6B2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EC5BA-0435-40BA-8FF8-376C233BE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F12FE-A825-495C-8909-BD284766A8D7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533BF-AAA3-47FE-9D3A-44ACDCD11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8D53D-F1DC-443D-8781-795707F1762C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0FEA2-0A88-4499-AE96-F9739AC8A184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62869-A72E-4474-8A01-2B8628367AA9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72757-DDA1-4B9A-96E6-915DCCEE54DF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EF518-AE4B-4B8E-A3D1-3D27180A6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35554-9E53-4C62-8D51-4CA11B306C53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85C05-532F-4F87-B733-4F0B1597F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B1C33-3029-461B-911F-6741CDABD231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E2D48-CDA6-47CF-9549-CA8526B55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CBEA-E856-490E-998C-7577E7A55DA6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C4CC2-5C3E-4D70-BE6F-CE38A64FD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E6B7A-1A3B-4791-8866-60AB9B533EB3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762E1-C81C-49B8-90EF-C7844F72B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A4B7-8E61-4998-9808-9EE75535545F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4810-9644-45EE-B2A8-6F3B2A41B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B480-0555-4F9A-8824-558EFFF5157D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2762E-72AF-4E70-B1EF-9DCC179B3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13EAA-E675-4201-B4E7-502A46D4FA21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C013-E7E4-47FE-A263-92A2EDABA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9" name="Рисунок 7" descr="0_75c96_b715e7d3_XL.jpeg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3" b="12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A0FC0E-7CBE-4660-A632-50E465BB62C0}" type="datetimeFigureOut">
              <a:rPr lang="ru-RU"/>
              <a:pPr>
                <a:defRPr/>
              </a:pPr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7632848" cy="5865515"/>
          </a:xfrm>
        </p:spPr>
        <p:txBody>
          <a:bodyPr/>
          <a:lstStyle/>
          <a:p>
            <a:endParaRPr lang="ru-RU" dirty="0" smtClean="0"/>
          </a:p>
          <a:p>
            <a:pPr marL="0" indent="0" algn="r">
              <a:buNone/>
            </a:pPr>
            <a:endParaRPr lang="ru-RU" sz="1000" dirty="0"/>
          </a:p>
          <a:p>
            <a:pPr marL="0" indent="0" algn="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Когда </a:t>
            </a:r>
            <a:r>
              <a:rPr lang="ru-RU" b="1" dirty="0">
                <a:solidFill>
                  <a:srgbClr val="FF0000"/>
                </a:solidFill>
              </a:rPr>
              <a:t>маленькие дети приходят в школу, их глаза светятся. Они хотят узнать от взрослых много нового, интересного. Они уверены в том, что впереди их ждет счастливая дорога к знаниям.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                             Ш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 err="1">
                <a:solidFill>
                  <a:srgbClr val="FF0000"/>
                </a:solidFill>
              </a:rPr>
              <a:t>Амонашвили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68" y="274637"/>
            <a:ext cx="8180112" cy="1550455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 образовательной деятельности</a:t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мини-центра «</a:t>
            </a:r>
            <a:r>
              <a:rPr lang="kk-KZ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Гүлдер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31640" y="1196752"/>
            <a:ext cx="76645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000" dirty="0">
                <a:solidFill>
                  <a:srgbClr val="FF0000"/>
                </a:solidFill>
              </a:rPr>
              <a:t> </a:t>
            </a:r>
            <a:endParaRPr lang="ru-RU" sz="2000" dirty="0">
              <a:solidFill>
                <a:srgbClr val="FF0000"/>
              </a:solidFill>
            </a:endParaRPr>
          </a:p>
          <a:p>
            <a:pPr lvl="0" algn="l"/>
            <a:r>
              <a:rPr lang="kk-KZ" sz="2000" dirty="0" smtClean="0">
                <a:solidFill>
                  <a:srgbClr val="FF0000"/>
                </a:solidFill>
              </a:rPr>
              <a:t>- принцип </a:t>
            </a:r>
            <a:r>
              <a:rPr lang="kk-KZ" sz="2000" dirty="0">
                <a:solidFill>
                  <a:srgbClr val="FF0000"/>
                </a:solidFill>
              </a:rPr>
              <a:t>личностно-ориентированной направленности, предполагающий отношение к ребенку с учетом его  индивидуального развития;</a:t>
            </a:r>
            <a:endParaRPr lang="ru-RU" sz="2000" dirty="0">
              <a:solidFill>
                <a:srgbClr val="FF0000"/>
              </a:solidFill>
            </a:endParaRPr>
          </a:p>
          <a:p>
            <a:pPr marL="342900" lvl="0" indent="-342900" algn="l">
              <a:buFontTx/>
              <a:buChar char="-"/>
            </a:pPr>
            <a:r>
              <a:rPr lang="kk-KZ" sz="2000" dirty="0" smtClean="0">
                <a:solidFill>
                  <a:srgbClr val="FF0000"/>
                </a:solidFill>
              </a:rPr>
              <a:t>принцип </a:t>
            </a:r>
            <a:r>
              <a:rPr lang="kk-KZ" sz="2000" dirty="0">
                <a:solidFill>
                  <a:srgbClr val="FF0000"/>
                </a:solidFill>
              </a:rPr>
              <a:t>развивающего обучения, основанный на знании сенситивных периодов и способностей детей познавать окружающее; </a:t>
            </a:r>
            <a:endParaRPr lang="kk-KZ" sz="2000" dirty="0" smtClean="0">
              <a:solidFill>
                <a:srgbClr val="FF0000"/>
              </a:solidFill>
            </a:endParaRPr>
          </a:p>
          <a:p>
            <a:pPr marL="342900" lvl="0" indent="-342900" algn="l">
              <a:buFontTx/>
              <a:buChar char="-"/>
            </a:pPr>
            <a:r>
              <a:rPr lang="kk-KZ" sz="2000" dirty="0" smtClean="0">
                <a:solidFill>
                  <a:srgbClr val="FF0000"/>
                </a:solidFill>
              </a:rPr>
              <a:t>принцип индивидуального </a:t>
            </a:r>
            <a:r>
              <a:rPr lang="kk-KZ" sz="2000" dirty="0">
                <a:solidFill>
                  <a:srgbClr val="FF0000"/>
                </a:solidFill>
              </a:rPr>
              <a:t>подхода;</a:t>
            </a:r>
            <a:endParaRPr lang="ru-RU" sz="2000" dirty="0">
              <a:solidFill>
                <a:srgbClr val="FF0000"/>
              </a:solidFill>
            </a:endParaRPr>
          </a:p>
          <a:p>
            <a:pPr lvl="0" algn="l"/>
            <a:r>
              <a:rPr lang="kk-KZ" sz="2000" dirty="0" smtClean="0">
                <a:solidFill>
                  <a:srgbClr val="FF0000"/>
                </a:solidFill>
              </a:rPr>
              <a:t>- повышение </a:t>
            </a:r>
            <a:r>
              <a:rPr lang="kk-KZ" sz="2000" dirty="0">
                <a:solidFill>
                  <a:srgbClr val="FF0000"/>
                </a:solidFill>
              </a:rPr>
              <a:t>уровня компетентности педагогов.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все фото мини-центра\20171020_173503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05063"/>
            <a:ext cx="2522828" cy="21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все фото мини-центра\20171215_163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3057"/>
            <a:ext cx="25202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68" y="274637"/>
            <a:ext cx="8180112" cy="1550455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задачи методической службы</a:t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мини-центра «</a:t>
            </a:r>
            <a:r>
              <a:rPr lang="kk-KZ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Гүлдер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428699" y="1124744"/>
            <a:ext cx="70567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000" dirty="0">
                <a:solidFill>
                  <a:srgbClr val="FF0000"/>
                </a:solidFill>
              </a:rPr>
              <a:t> </a:t>
            </a:r>
            <a:endParaRPr lang="ru-RU" sz="2000" dirty="0">
              <a:solidFill>
                <a:srgbClr val="FF0000"/>
              </a:solidFill>
            </a:endParaRPr>
          </a:p>
          <a:p>
            <a:pPr lvl="0" algn="l"/>
            <a:r>
              <a:rPr lang="ru-RU" sz="2000" dirty="0" smtClean="0">
                <a:solidFill>
                  <a:srgbClr val="FF0000"/>
                </a:solidFill>
              </a:rPr>
              <a:t>1.Повысить </a:t>
            </a:r>
            <a:r>
              <a:rPr lang="ru-RU" sz="2000" dirty="0">
                <a:solidFill>
                  <a:srgbClr val="FF0000"/>
                </a:solidFill>
              </a:rPr>
              <a:t>качество работы педагогов по формированию культуры здоровья у дошкольников; привычки к здоровому образу жизни.</a:t>
            </a:r>
          </a:p>
          <a:p>
            <a:pPr lvl="0" algn="l"/>
            <a:r>
              <a:rPr lang="ru-RU" sz="2000" dirty="0">
                <a:solidFill>
                  <a:srgbClr val="FF0000"/>
                </a:solidFill>
              </a:rPr>
              <a:t>2.Развивать интеллектуальные и творческие способности детей через учебно-дидактические игры.</a:t>
            </a:r>
          </a:p>
          <a:p>
            <a:pPr lvl="0" algn="l"/>
            <a:r>
              <a:rPr lang="ru-RU" sz="2000" dirty="0">
                <a:solidFill>
                  <a:srgbClr val="FF0000"/>
                </a:solidFill>
              </a:rPr>
              <a:t>3.Развивать речь и речевое общение детей.</a:t>
            </a: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все фото мини-центра\IMG-20171222-WA0028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3024336" cy="26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все фото мини-центра\IMG-20171222-WA0069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20454"/>
            <a:ext cx="2761355" cy="26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45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180112" cy="1550455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мини-центра «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Гүлдер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SAM_4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65960"/>
            <a:ext cx="3102848" cy="20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AM_4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65960"/>
            <a:ext cx="3246864" cy="20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26" y="3789040"/>
            <a:ext cx="343605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32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8180112" cy="1550455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Мини-центр «Г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үлдер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F:\все фото мини-центра\20180209_14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410445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3960440" cy="307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799" cy="1138138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«Василек»</a:t>
            </a: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99592" y="2708920"/>
            <a:ext cx="4114799" cy="11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«Колокольчик»</a:t>
            </a: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все фото мини-центра\20180209_140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2339752" cy="18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все фото мини-центра\IMG-20180209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78" y="1412776"/>
            <a:ext cx="3046910" cy="233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все фото мини-центра\IMG-20180209-WA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44" y="620688"/>
            <a:ext cx="3403468" cy="19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все фото мини-центра\IMG-20171222-WA00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09" y="3501008"/>
            <a:ext cx="289155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все фото мини-центра\SAM_41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179" y="3847058"/>
            <a:ext cx="3267310" cy="24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Қызғалдақ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340769"/>
            <a:ext cx="3024335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все фото мини-центра\20180126_133159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11" y="1340769"/>
            <a:ext cx="2880320" cy="25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все фото мини-центра\20180109_105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924944"/>
            <a:ext cx="2880319" cy="22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все фото мини-центра\20180126_132952 —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92" y="3573016"/>
            <a:ext cx="221171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Раушан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F:\все фото мини-центра\20180202_114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18456"/>
            <a:ext cx="396044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все фото мини-центра\20180126_125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9" y="1318456"/>
            <a:ext cx="2808312" cy="25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все фото мини-центра\20180202_114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4968552" cy="24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3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68" y="274637"/>
            <a:ext cx="8180112" cy="155045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все фото мини-центра\IMG-20171109-WA0015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68" y="520763"/>
            <a:ext cx="2843808" cy="29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все фото мини-центра\IMG-20180209-WA0021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20763"/>
            <a:ext cx="2304256" cy="29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все фото мини-центра\IMG-20180209-WA0016 —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16349"/>
            <a:ext cx="280552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все фото мини-центра\IMG-20180209-WA0018 —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25093"/>
            <a:ext cx="2339752" cy="217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все фото мини-центра\IMG-20180209-WA0023 —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46" y="3717032"/>
            <a:ext cx="2555776" cy="24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68" y="274637"/>
            <a:ext cx="8180112" cy="1550455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работы </a:t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воспитателей мини-центра «</a:t>
            </a:r>
            <a:r>
              <a:rPr lang="kk-KZ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Гүлдер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115616" y="1628800"/>
            <a:ext cx="81801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педагогических советах;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заседания МО воспитателей мини-центра;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семинары;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методических советах школы;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родителями;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одаренными детьми;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самообразование.</a:t>
            </a:r>
          </a:p>
          <a:p>
            <a:pPr marL="285750" indent="-285750" algn="l">
              <a:buFontTx/>
              <a:buChar char="-"/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все фото мини-центра\IMG-20180212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3024336" cy="216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все фото мини-центра\20180212_155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57500"/>
            <a:ext cx="3038736" cy="19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3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68" y="274637"/>
            <a:ext cx="8180112" cy="1550455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Качественный список</a:t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мини-центра «</a:t>
            </a:r>
            <a:r>
              <a:rPr lang="kk-KZ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Гүлдер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411760" y="2060848"/>
            <a:ext cx="641092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000" dirty="0">
                <a:solidFill>
                  <a:srgbClr val="FF0000"/>
                </a:solidFill>
              </a:rPr>
              <a:t> </a:t>
            </a:r>
            <a:endParaRPr lang="ru-RU" sz="2000" dirty="0">
              <a:solidFill>
                <a:srgbClr val="FF0000"/>
              </a:solidFill>
            </a:endParaRP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Всего воспитателей – 7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С высшим образованием – 0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Со средне-специальным образованием – 7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Обучаются на данный момент в ВУЗах- 3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С высшей квалификационной категорией – 0</a:t>
            </a:r>
          </a:p>
          <a:p>
            <a:pPr marL="342900" lvl="0" indent="-342900" algn="l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</a:rPr>
              <a:t>С </a:t>
            </a:r>
            <a:r>
              <a:rPr lang="ru-RU" sz="2000" b="1" dirty="0">
                <a:solidFill>
                  <a:srgbClr val="FF0000"/>
                </a:solidFill>
              </a:rPr>
              <a:t>первой </a:t>
            </a:r>
            <a:r>
              <a:rPr lang="ru-RU" sz="2000" b="1" dirty="0" smtClean="0">
                <a:solidFill>
                  <a:srgbClr val="FF0000"/>
                </a:solidFill>
              </a:rPr>
              <a:t>квалификационной категорией – 0 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( 1 - воспитатель аттестуется на присвоение </a:t>
            </a:r>
            <a:r>
              <a:rPr lang="ru-RU" sz="2000" b="1" dirty="0">
                <a:solidFill>
                  <a:srgbClr val="FF0000"/>
                </a:solidFill>
              </a:rPr>
              <a:t>первой </a:t>
            </a:r>
            <a:r>
              <a:rPr lang="ru-RU" sz="2000" b="1" dirty="0" smtClean="0">
                <a:solidFill>
                  <a:srgbClr val="FF0000"/>
                </a:solidFill>
              </a:rPr>
              <a:t>    квалификационной категории)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Со второй 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квалификационной </a:t>
            </a:r>
            <a:r>
              <a:rPr lang="ru-RU" sz="2000" b="1" dirty="0" smtClean="0">
                <a:solidFill>
                  <a:srgbClr val="FF0000"/>
                </a:solidFill>
              </a:rPr>
              <a:t>категорией – 3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Без категории – 4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Молодых и вновь прибывших  специалистов – 3</a:t>
            </a:r>
          </a:p>
          <a:p>
            <a:pPr lvl="0" algn="l"/>
            <a:r>
              <a:rPr lang="ru-RU" sz="2000" b="1" dirty="0" smtClean="0">
                <a:solidFill>
                  <a:srgbClr val="FF0000"/>
                </a:solidFill>
              </a:rPr>
              <a:t>- Со стажем работы от 0 до 10 лет - 4</a:t>
            </a:r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368" y="274637"/>
            <a:ext cx="8180112" cy="1550455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Детская игровая площадка</a:t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мини-центра «</a:t>
            </a:r>
            <a:r>
              <a:rPr lang="kk-KZ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Гүлдер</a:t>
            </a: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258940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44544"/>
            <a:ext cx="3456384" cy="384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2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87</Words>
  <Application>Microsoft Office PowerPoint</Application>
  <PresentationFormat>Экран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Мини-центр «Гүлдер»</vt:lpstr>
      <vt:lpstr>«Василек»</vt:lpstr>
      <vt:lpstr>«Қызғалдақ»</vt:lpstr>
      <vt:lpstr>«Раушан»</vt:lpstr>
      <vt:lpstr>2017 год</vt:lpstr>
      <vt:lpstr> Направления работы  воспитателей мини-центра «Гүлдер»:  </vt:lpstr>
      <vt:lpstr> Качественный список  мини-центра «Гүлдер»:  </vt:lpstr>
      <vt:lpstr> Детская игровая площадка  мини-центра «Гүлдер»:  </vt:lpstr>
      <vt:lpstr> Принципы образовательной деятельности  мини-центра «Гүлдер»:  </vt:lpstr>
      <vt:lpstr> Основные задачи методической службы  мини-центра «Гүлдер»:  </vt:lpstr>
      <vt:lpstr> Работа с родителями  мини-центра «Гүлдер»:  </vt:lpstr>
      <vt:lpstr> Спасибо за внимание!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Айнур</cp:lastModifiedBy>
  <cp:revision>31</cp:revision>
  <dcterms:created xsi:type="dcterms:W3CDTF">2013-01-06T18:32:13Z</dcterms:created>
  <dcterms:modified xsi:type="dcterms:W3CDTF">2018-02-15T10:56:29Z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746473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